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5"/>
  </p:notesMasterIdLst>
  <p:sldIdLst>
    <p:sldId id="258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54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1162050"/>
            <a:ext cx="6786563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1162050"/>
            <a:ext cx="5049838" cy="3786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lIns="93177" tIns="46589" rIns="93177" bIns="46589"/>
          <a:lstStyle/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3EE302D5-E6EA-489F-AC34-8E3B75EB46C9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6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734" y="2936618"/>
            <a:ext cx="8989391" cy="191320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30585"/>
            <a:ext cx="7772400" cy="1670014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5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9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82892" y="0"/>
            <a:ext cx="3611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8303" y="6401549"/>
            <a:ext cx="725762" cy="2838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83BEB6-139A-B746-BC33-1F5B6187E65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734" y="5777982"/>
            <a:ext cx="9132267" cy="108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8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7848" cy="9148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350" b="0" cap="all" spc="75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9366"/>
            <a:ext cx="3291840" cy="38404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350" b="0" kern="1200" cap="all" spc="75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88303" y="6401549"/>
            <a:ext cx="725762" cy="28384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AF83BEB6-139A-B746-BC33-1F5B6187E6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9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9148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2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30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1170823" y="3032177"/>
            <a:ext cx="5029200" cy="1371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655" y="949572"/>
            <a:ext cx="3059567" cy="3268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88247" y="6451746"/>
            <a:ext cx="2300057" cy="21929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825" dirty="0">
                <a:solidFill>
                  <a:prstClr val="black"/>
                </a:solidFill>
                <a:latin typeface="Franklin Gothic Book"/>
              </a:rPr>
              <a:t>September 2018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6534" y="6451746"/>
            <a:ext cx="1733167" cy="2192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825" cap="all" smtClean="0">
                <a:solidFill>
                  <a:prstClr val="black"/>
                </a:solidFill>
                <a:latin typeface="Franklin Gothic Book"/>
              </a:rPr>
              <a:t>2018 Money </a:t>
            </a:r>
            <a:r>
              <a:rPr lang="en-US" sz="825" cap="all" dirty="0">
                <a:solidFill>
                  <a:prstClr val="black"/>
                </a:solidFill>
                <a:latin typeface="Franklin Gothic Book"/>
              </a:rPr>
              <a:t>Smart for Adults</a:t>
            </a:r>
          </a:p>
        </p:txBody>
      </p:sp>
    </p:spTree>
    <p:extLst>
      <p:ext uri="{BB962C8B-B14F-4D97-AF65-F5344CB8AC3E}">
        <p14:creationId xmlns:p14="http://schemas.microsoft.com/office/powerpoint/2010/main" val="5438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87" y="434356"/>
            <a:ext cx="7499213" cy="88168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86" y="1424723"/>
            <a:ext cx="7499214" cy="4701440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61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r made up of people&#10;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3" t="14685" r="12861" b="17800"/>
          <a:stretch/>
        </p:blipFill>
        <p:spPr>
          <a:xfrm>
            <a:off x="5217191" y="2733825"/>
            <a:ext cx="3766515" cy="3517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91" y="425590"/>
            <a:ext cx="7620000" cy="8904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91" y="1441004"/>
            <a:ext cx="5848752" cy="4958031"/>
          </a:xfrm>
        </p:spPr>
        <p:txBody>
          <a:bodyPr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4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42464" y="2800349"/>
            <a:ext cx="3258660" cy="34843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74" y="1416583"/>
            <a:ext cx="5375270" cy="4966171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  <a:lvl2pPr>
              <a:defRPr i="0">
                <a:solidFill>
                  <a:schemeClr val="tx1"/>
                </a:solidFill>
              </a:defRPr>
            </a:lvl2pPr>
            <a:lvl3pPr>
              <a:defRPr i="0">
                <a:solidFill>
                  <a:schemeClr val="tx1"/>
                </a:solidFill>
              </a:defRPr>
            </a:lvl3pPr>
            <a:lvl4pPr>
              <a:defRPr i="0">
                <a:solidFill>
                  <a:schemeClr val="tx1"/>
                </a:solidFill>
              </a:defRPr>
            </a:lvl4pPr>
            <a:lvl5pPr>
              <a:defRPr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73" y="399954"/>
            <a:ext cx="7620000" cy="9160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789" y="3505950"/>
            <a:ext cx="4467496" cy="2767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34" y="152718"/>
            <a:ext cx="7409666" cy="11633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34" y="1441006"/>
            <a:ext cx="7409666" cy="4685159"/>
          </a:xfrm>
        </p:spPr>
        <p:txBody>
          <a:bodyPr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36" y="426832"/>
            <a:ext cx="7620000" cy="889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36" y="1432864"/>
            <a:ext cx="7620000" cy="4967414"/>
          </a:xfrm>
        </p:spPr>
        <p:txBody>
          <a:bodyPr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5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56" y="152718"/>
            <a:ext cx="7385244" cy="11633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56" y="1432864"/>
            <a:ext cx="7385244" cy="4693300"/>
          </a:xfrm>
        </p:spPr>
        <p:txBody>
          <a:bodyPr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7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2"/>
            <a:ext cx="7772400" cy="4321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050" b="0" cap="none" spc="-6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1500" b="0" cap="all" spc="9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361500" y="6416649"/>
            <a:ext cx="3429000" cy="28384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 defTabSz="342900"/>
            <a:r>
              <a:rPr lang="en-US" smtClean="0">
                <a:solidFill>
                  <a:prstClr val="black"/>
                </a:solidFill>
              </a:rPr>
              <a:t>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8303" y="6401549"/>
            <a:ext cx="725762" cy="28384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 defTabSz="342900"/>
            <a:fld id="{AF83BEB6-139A-B746-BC33-1F5B6187E651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2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9148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4002"/>
            <a:ext cx="329184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5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534" y="152718"/>
            <a:ext cx="7450666" cy="966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534" y="1246189"/>
            <a:ext cx="7450666" cy="48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29935" y="0"/>
            <a:ext cx="8084130" cy="1527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3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200" cap="none" spc="-45" baseline="0">
          <a:solidFill>
            <a:schemeClr val="tx2"/>
          </a:solidFill>
          <a:latin typeface="Franklin Gothic Medium"/>
          <a:ea typeface="+mj-ea"/>
          <a:cs typeface="Franklin Gothic Medium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2400" b="0" kern="1200">
          <a:solidFill>
            <a:schemeClr val="tx1"/>
          </a:solidFill>
          <a:latin typeface="Franklin Gothic Medium"/>
          <a:ea typeface="+mn-ea"/>
          <a:cs typeface="Franklin Gothic Medium"/>
        </a:defRPr>
      </a:lvl1pPr>
      <a:lvl2pPr marL="617220" indent="-205740" algn="l" defTabSz="685800" rtl="0" eaLnBrk="1" latinLnBrk="0" hangingPunct="1">
        <a:lnSpc>
          <a:spcPct val="100000"/>
        </a:lnSpc>
        <a:spcBef>
          <a:spcPct val="20000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18859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ic.gov/moneysmart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Get Money Smart for Adults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D616DB1-5567-3C45-A98F-9A6054F39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53" y="934720"/>
            <a:ext cx="8270908" cy="5786120"/>
          </a:xfrm>
        </p:spPr>
        <p:txBody>
          <a:bodyPr>
            <a:normAutofit/>
          </a:bodyPr>
          <a:lstStyle/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1800"/>
              <a:t>Go to </a:t>
            </a:r>
            <a:r>
              <a:rPr lang="en-US" sz="1800">
                <a:hlinkClick r:id="rId3"/>
              </a:rPr>
              <a:t>www.fdic.gov/moneysmart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and click on “</a:t>
            </a:r>
            <a:r>
              <a:rPr lang="en-US" sz="1800">
                <a:solidFill>
                  <a:srgbClr val="FF0000"/>
                </a:solidFill>
              </a:rPr>
              <a:t>Teach</a:t>
            </a:r>
            <a:r>
              <a:rPr lang="en-US" sz="1800"/>
              <a:t>”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endParaRPr lang="en-US" sz="2100"/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1800"/>
              <a:t>Under Money Smart for Adults, 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click </a:t>
            </a:r>
            <a:r>
              <a:rPr lang="en-US" sz="1800"/>
              <a:t>on “</a:t>
            </a:r>
            <a:r>
              <a:rPr lang="en-US" sz="1800">
                <a:solidFill>
                  <a:srgbClr val="FF0000"/>
                </a:solidFill>
              </a:rPr>
              <a:t>Learn More</a:t>
            </a:r>
            <a:r>
              <a:rPr lang="en-US" sz="1800"/>
              <a:t>”  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endParaRPr lang="en-US" sz="1800" smtClean="0"/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endParaRPr lang="en-US" sz="1800"/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1800" smtClean="0"/>
              <a:t>Scroll </a:t>
            </a:r>
            <a:r>
              <a:rPr lang="en-US" sz="1800"/>
              <a:t>down to the list of modules </a:t>
            </a:r>
          </a:p>
          <a:p>
            <a:pPr marL="0" indent="0">
              <a:spcAft>
                <a:spcPts val="900"/>
              </a:spcAft>
              <a:buNone/>
            </a:pPr>
            <a:endParaRPr lang="en-US" sz="1800"/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endParaRPr lang="en-US" sz="2100"/>
          </a:p>
          <a:p>
            <a:pPr marL="0" indent="0">
              <a:spcAft>
                <a:spcPts val="900"/>
              </a:spcAft>
              <a:buNone/>
            </a:pPr>
            <a:endParaRPr lang="en-US" sz="2100"/>
          </a:p>
          <a:p>
            <a:pPr marL="0" indent="0">
              <a:spcAft>
                <a:spcPts val="900"/>
              </a:spcAft>
              <a:buNone/>
            </a:pPr>
            <a:endParaRPr lang="en-US" sz="2100"/>
          </a:p>
          <a:p>
            <a:pPr marL="385763" indent="-385763">
              <a:spcAft>
                <a:spcPts val="900"/>
              </a:spcAft>
              <a:buFont typeface="+mj-lt"/>
              <a:buAutoNum type="arabicPeriod" startAt="4"/>
            </a:pPr>
            <a:endParaRPr lang="en-US" sz="2100"/>
          </a:p>
          <a:p>
            <a:pPr marL="385763" indent="-385763">
              <a:spcAft>
                <a:spcPts val="900"/>
              </a:spcAft>
              <a:buFont typeface="+mj-lt"/>
              <a:buAutoNum type="arabicPeriod" startAt="4"/>
            </a:pPr>
            <a:endParaRPr lang="en-US" smtClean="0"/>
          </a:p>
        </p:txBody>
      </p:sp>
      <p:grpSp>
        <p:nvGrpSpPr>
          <p:cNvPr id="14" name="Group 13" descr="Image of Money Smart for Adults section of the main Money Smart webpage"/>
          <p:cNvGrpSpPr/>
          <p:nvPr/>
        </p:nvGrpSpPr>
        <p:grpSpPr>
          <a:xfrm>
            <a:off x="5755729" y="2745610"/>
            <a:ext cx="1549988" cy="1389452"/>
            <a:chOff x="8655984" y="1344778"/>
            <a:chExt cx="2066650" cy="1852603"/>
          </a:xfrm>
        </p:grpSpPr>
        <p:pic>
          <p:nvPicPr>
            <p:cNvPr id="15363" name="Picture 3" descr="image of Money Smart for Adults Learn More from websi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5984" y="1344778"/>
              <a:ext cx="2066650" cy="18526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Oval 11" descr="Oval around Learn More"/>
            <p:cNvSpPr/>
            <p:nvPr/>
          </p:nvSpPr>
          <p:spPr>
            <a:xfrm>
              <a:off x="8959976" y="2768506"/>
              <a:ext cx="1736816" cy="3922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15" name="Group 14" descr="Image from middle of Money Smart for Adults webpage"/>
          <p:cNvGrpSpPr/>
          <p:nvPr/>
        </p:nvGrpSpPr>
        <p:grpSpPr>
          <a:xfrm>
            <a:off x="668013" y="4141612"/>
            <a:ext cx="3413192" cy="1593878"/>
            <a:chOff x="563033" y="3115893"/>
            <a:chExt cx="4550923" cy="2125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618" y="3147410"/>
              <a:ext cx="4366338" cy="20936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Oval 2" descr="oval around &quot;The 14 Money Smart for Adults Training Modules&quot;"/>
            <p:cNvSpPr/>
            <p:nvPr/>
          </p:nvSpPr>
          <p:spPr>
            <a:xfrm>
              <a:off x="563033" y="3115893"/>
              <a:ext cx="2817670" cy="4974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white"/>
                </a:solidFill>
                <a:latin typeface="Franklin Gothic Book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7113" y="5055007"/>
            <a:ext cx="47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 startAt="4"/>
            </a:pPr>
            <a:endParaRPr lang="en-US" smtClean="0">
              <a:latin typeface="+mj-lt"/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 startAt="4"/>
            </a:pPr>
            <a:endParaRPr lang="en-US">
              <a:latin typeface="+mj-lt"/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 startAt="4"/>
            </a:pPr>
            <a:endParaRPr lang="en-US" smtClean="0">
              <a:latin typeface="+mj-lt"/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 startAt="4"/>
            </a:pPr>
            <a:r>
              <a:rPr lang="en-US" smtClean="0">
                <a:latin typeface="+mj-lt"/>
              </a:rPr>
              <a:t>Each </a:t>
            </a:r>
            <a:r>
              <a:rPr lang="en-US">
                <a:latin typeface="+mj-lt"/>
              </a:rPr>
              <a:t>module expands when you </a:t>
            </a:r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r>
              <a:rPr lang="en-US" smtClean="0">
                <a:latin typeface="+mj-lt"/>
              </a:rPr>
              <a:t>select </a:t>
            </a:r>
            <a:r>
              <a:rPr lang="en-US">
                <a:latin typeface="+mj-lt"/>
              </a:rPr>
              <a:t>it and shows its components.</a:t>
            </a:r>
          </a:p>
        </p:txBody>
      </p:sp>
      <p:grpSp>
        <p:nvGrpSpPr>
          <p:cNvPr id="13" name="Group 12" descr="Image of part of Money Smart page"/>
          <p:cNvGrpSpPr/>
          <p:nvPr/>
        </p:nvGrpSpPr>
        <p:grpSpPr>
          <a:xfrm>
            <a:off x="6152511" y="1122258"/>
            <a:ext cx="1988066" cy="1255330"/>
            <a:chOff x="6005229" y="-197415"/>
            <a:chExt cx="2650755" cy="16737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05229" y="-197415"/>
              <a:ext cx="2650755" cy="16737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Oval 10" descr="Oval around Teach"/>
            <p:cNvSpPr/>
            <p:nvPr/>
          </p:nvSpPr>
          <p:spPr>
            <a:xfrm>
              <a:off x="6509513" y="1060909"/>
              <a:ext cx="609600" cy="2764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white"/>
                </a:solidFill>
                <a:latin typeface="Franklin Gothic Book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1032" y="334332"/>
            <a:ext cx="813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How to Download Money Smart for Adults Modules</a:t>
            </a:r>
          </a:p>
        </p:txBody>
      </p:sp>
      <p:cxnSp>
        <p:nvCxnSpPr>
          <p:cNvPr id="25" name="Straight Arrow Connector 24" descr="Arrow pointing to oval around Learn More "/>
          <p:cNvCxnSpPr/>
          <p:nvPr/>
        </p:nvCxnSpPr>
        <p:spPr>
          <a:xfrm>
            <a:off x="3128286" y="2477045"/>
            <a:ext cx="2892932" cy="132268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 descr="Arrow pointing to the oval around Teach "/>
          <p:cNvCxnSpPr/>
          <p:nvPr/>
        </p:nvCxnSpPr>
        <p:spPr>
          <a:xfrm>
            <a:off x="2971800" y="1400576"/>
            <a:ext cx="3558923" cy="71820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 descr="Image of the list of Money Smart for Adults modules for downloading"/>
          <p:cNvGrpSpPr/>
          <p:nvPr/>
        </p:nvGrpSpPr>
        <p:grpSpPr>
          <a:xfrm>
            <a:off x="5481320" y="4699000"/>
            <a:ext cx="3311581" cy="1884933"/>
            <a:chOff x="690466" y="4006032"/>
            <a:chExt cx="4516017" cy="26793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020" y="4006032"/>
              <a:ext cx="4133463" cy="2679361"/>
            </a:xfrm>
            <a:prstGeom prst="rect">
              <a:avLst/>
            </a:prstGeom>
          </p:spPr>
        </p:pic>
        <p:sp>
          <p:nvSpPr>
            <p:cNvPr id="19" name="Oval 18" descr="oval around Module 1 in the image of middle of Money Smart for Adults page"/>
            <p:cNvSpPr/>
            <p:nvPr/>
          </p:nvSpPr>
          <p:spPr>
            <a:xfrm>
              <a:off x="690466" y="4609510"/>
              <a:ext cx="2817670" cy="15300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white"/>
                </a:solidFill>
                <a:latin typeface="Franklin Gothic Book"/>
              </a:endParaRPr>
            </a:p>
          </p:txBody>
        </p:sp>
      </p:grpSp>
      <p:cxnSp>
        <p:nvCxnSpPr>
          <p:cNvPr id="33" name="Straight Arrow Connector 32" descr="Arrow pointing to &quot;The 14 Money Smart for Adults Training Modules&quot;"/>
          <p:cNvCxnSpPr/>
          <p:nvPr/>
        </p:nvCxnSpPr>
        <p:spPr>
          <a:xfrm flipH="1">
            <a:off x="2691236" y="3813406"/>
            <a:ext cx="808884" cy="41051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 descr="Arrow pointing to the oval around Module 1"/>
          <p:cNvCxnSpPr/>
          <p:nvPr/>
        </p:nvCxnSpPr>
        <p:spPr>
          <a:xfrm flipV="1">
            <a:off x="4181364" y="5979160"/>
            <a:ext cx="1504003" cy="26025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3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s_new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B97CAD3D49634BECB254722C354D7C37008FEABD6F9D4CF04C91B009375C867A56" ma:contentTypeVersion="3" ma:contentTypeDescription="Create a new document." ma:contentTypeScope="" ma:versionID="d8ab046a3a6427ed8956ab9a4e7b0a4b">
  <xsd:schema xmlns:xsd="http://www.w3.org/2001/XMLSchema" xmlns:xs="http://www.w3.org/2001/XMLSchema" xmlns:p="http://schemas.microsoft.com/office/2006/metadata/properties" xmlns:ns1="http://schemas.microsoft.com/sharepoint/v3" xmlns:ns2="EC068496-1DB6-4D20-B837-B04B199985E5" targetNamespace="http://schemas.microsoft.com/office/2006/metadata/properties" ma:root="true" ma:fieldsID="08c7043a3013763723916357421a0bd2" ns1:_="" ns2:_="">
    <xsd:import namespace="http://schemas.microsoft.com/sharepoint/v3"/>
    <xsd:import namespace="EC068496-1DB6-4D20-B837-B04B199985E5"/>
    <xsd:element name="properties">
      <xsd:complexType>
        <xsd:sequence>
          <xsd:element name="documentManagement">
            <xsd:complexType>
              <xsd:all>
                <xsd:element ref="ns2:Sensitivity"/>
                <xsd:element ref="ns1:Editor" minOccurs="0"/>
                <xsd:element ref="ns1:CheckoutUser" minOccurs="0"/>
                <xsd:element ref="ns1:Author" minOccurs="0"/>
                <xsd:element ref="ns2:Sensitivit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ditor" ma:index="1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outUser" ma:index="1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" ma:index="1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68496-1DB6-4D20-B837-B04B199985E5" elementFormDefault="qualified">
    <xsd:import namespace="http://schemas.microsoft.com/office/2006/documentManagement/types"/>
    <xsd:import namespace="http://schemas.microsoft.com/office/infopath/2007/PartnerControls"/>
    <xsd:element name="Sensitivity" ma:index="8" ma:displayName="Sensitivity" ma:default="Sensitive Data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  <xsd:element name="Sensitivity" ma:index="13" ma:displayName="Sensitivity" ma:default="Sensitive Data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FCF42-430E-4C4B-9D2A-6168EC6F07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9D49A7-68D4-4B9D-A4DF-DFAE662C6F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068496-1DB6-4D20-B837-B04B19998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24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Modules_new</vt:lpstr>
      <vt:lpstr>How to Get Money Smart for Adults</vt:lpstr>
    </vt:vector>
  </TitlesOfParts>
  <Company>FDIC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 2018 Version</dc:title>
  <dc:creator>Lawrence, Laura J.</dc:creator>
  <cp:lastModifiedBy>Holman, Melissa A.</cp:lastModifiedBy>
  <cp:revision>11</cp:revision>
  <cp:lastPrinted>2019-06-26T13:32:42Z</cp:lastPrinted>
  <dcterms:created xsi:type="dcterms:W3CDTF">2019-06-10T14:43:18Z</dcterms:created>
  <dcterms:modified xsi:type="dcterms:W3CDTF">2019-10-30T20:10:10Z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0x0101B97CAD3D49634BECB254722C354D7C37008FEABD6F9D4CF04C91B009375C867A56</vt:lpwstr>
  </property>
</Properties>
</file>